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T Sans Narrow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7adf0746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7adf0746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7adf0746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7adf0746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1f95f44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1f95f44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1f95f449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1f95f449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32168d16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32168d16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32168d1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32168d1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7adf0746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7adf0746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7adf0746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7adf0746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70986463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70986463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70986463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70986463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70986463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70986463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7098646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7098646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70986463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70986463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70986463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70986463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70986463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70986463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70986463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70986463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709864633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70986463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7adf0746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7adf074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1f95f449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1f95f449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7adf0746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7adf0746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7adf0746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7adf0746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7adf0746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7adf074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1f95f449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1f95f449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7adf0746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7adf0746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500">
                <a:latin typeface="Times New Roman"/>
                <a:ea typeface="Times New Roman"/>
                <a:cs typeface="Times New Roman"/>
                <a:sym typeface="Times New Roman"/>
              </a:rPr>
              <a:t>Machine Learning for Survival Prediction of Passengers on the Titanic</a:t>
            </a:r>
            <a:endParaRPr sz="63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CAI Shizhan,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SONG Wenxin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Overview(Fare)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25" y="1202076"/>
            <a:ext cx="5372725" cy="9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60925" y="2393050"/>
            <a:ext cx="34719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Two sisters from the family share same amount of fare.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024" y="2004150"/>
            <a:ext cx="2941676" cy="294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2151725" y="3515075"/>
            <a:ext cx="34719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Several people from Sages family. 69.95/7 = 9.992!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Overview(Embark)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1" cy="32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Overview(Embark)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750" y="2571750"/>
            <a:ext cx="3683251" cy="224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750" y="352150"/>
            <a:ext cx="3683250" cy="19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553075"/>
            <a:ext cx="4622151" cy="300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Overview(Family: SibSp &amp; Parch)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75" y="2412875"/>
            <a:ext cx="6210425" cy="24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256450"/>
            <a:ext cx="34719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SibSp: Siblings/Spouse;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Parch: Parents/Children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Overview(Name)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0438"/>
            <a:ext cx="1075050" cy="10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465175" y="1368875"/>
            <a:ext cx="5097000" cy="32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Mr</a:t>
            </a:r>
            <a:endParaRPr/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Mrs</a:t>
            </a:r>
            <a:endParaRPr/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Miss</a:t>
            </a:r>
            <a:endParaRPr/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Master</a:t>
            </a:r>
            <a:endParaRPr/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Rare:</a:t>
            </a:r>
            <a:endParaRPr/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'Lady', 'Countess','Capt', 'Col','Don', 'Dr', 'Major', 'Rev', 'Sir', 'Jonkheer', 'Dona'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50" y="3038699"/>
            <a:ext cx="1075050" cy="111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9788" y="1760299"/>
            <a:ext cx="1432355" cy="11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8450" y="3032395"/>
            <a:ext cx="1075050" cy="1559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Overview(Name)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350" y="937425"/>
            <a:ext cx="2878950" cy="15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92700"/>
            <a:ext cx="5648550" cy="258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>
            <a:off x="2877900" y="1313250"/>
            <a:ext cx="2643300" cy="707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Overview(Cabin)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75" y="1152425"/>
            <a:ext cx="1995066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4159100" y="1152375"/>
            <a:ext cx="4515300" cy="3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As we can see, there are many missing data in ‘Cabin’ feature.(77.1%).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Basically, ‘Cabin’ contains the information like ‘floor’ and the distance to </a:t>
            </a:r>
            <a:r>
              <a:rPr lang="zh-CN"/>
              <a:t>lifeboat. However, if we didn’t deal with these properly, then the model may overfit.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It’s tricky to fill these ‘NaN’.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We decided to drop this feature.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0" r="9990" t="0"/>
          <a:stretch/>
        </p:blipFill>
        <p:spPr>
          <a:xfrm>
            <a:off x="6045925" y="445025"/>
            <a:ext cx="2786375" cy="242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64400"/>
            <a:ext cx="5461198" cy="32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282350"/>
            <a:ext cx="4478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1.2 Data Cleaning and Processing 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389600"/>
            <a:ext cx="5169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Drop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/>
              <a:t>	</a:t>
            </a:r>
            <a:r>
              <a:rPr i="1" lang="zh-CN" sz="1800"/>
              <a:t>PassengerId, Ticket, Carbin, Name</a:t>
            </a:r>
            <a:endParaRPr i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Deal with missing values.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/>
              <a:t>	</a:t>
            </a:r>
            <a:r>
              <a:rPr i="1" lang="zh-CN" sz="1800"/>
              <a:t>Age, Embarked, Fare</a:t>
            </a:r>
            <a:endParaRPr i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zh-CN" sz="1800"/>
              <a:t>Transform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800"/>
              <a:t>	</a:t>
            </a:r>
            <a:r>
              <a:rPr i="1" lang="zh-CN" sz="1800"/>
              <a:t>Fam_count, isAlone, F_pp</a:t>
            </a:r>
            <a:endParaRPr i="1" sz="1800"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900" y="516425"/>
            <a:ext cx="2043975" cy="41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</a:t>
            </a:r>
            <a:r>
              <a:rPr lang="zh-CN"/>
              <a:t>Model diagnosis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266175"/>
            <a:ext cx="5523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After processing, we decide to use the following processed variables: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zh-CN" sz="1800"/>
              <a:t>Sex, Age, SibSp, Parch, Fare, Family, isAlone, Pclass_1, Pclass_2, Embarked_S, Embarked_C</a:t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/>
              <a:t>-&gt; Multicollinearity check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/>
              <a:t>	criterion: vif &lt; 10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450" y="1152413"/>
            <a:ext cx="3438550" cy="34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</a:t>
            </a:r>
            <a:r>
              <a:rPr lang="zh-CN"/>
              <a:t>ethodology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1: Data overview, processing, and exploratory analysis</a:t>
            </a:r>
            <a:endParaRPr/>
          </a:p>
          <a:p>
            <a:pPr indent="0" lvl="0" marL="1333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2: Model diagnostics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3: Model selection</a:t>
            </a:r>
            <a:endParaRPr/>
          </a:p>
          <a:p>
            <a:pPr indent="0" lvl="0" marL="1333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4: Result and Discussion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3. </a:t>
            </a:r>
            <a:r>
              <a:rPr lang="zh-CN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Model selection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latin typeface="Arial"/>
                <a:ea typeface="Arial"/>
                <a:cs typeface="Arial"/>
                <a:sym typeface="Arial"/>
              </a:rPr>
              <a:t>Five</a:t>
            </a:r>
            <a:r>
              <a:rPr lang="zh-CN" sz="1800" u="sng">
                <a:latin typeface="Arial"/>
                <a:ea typeface="Arial"/>
                <a:cs typeface="Arial"/>
                <a:sym typeface="Arial"/>
              </a:rPr>
              <a:t> kinds of models</a:t>
            </a:r>
            <a:endParaRPr sz="1800" u="sng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Logistic regression with forward selection/ backward selection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KNN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SVM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Random Forest</a:t>
            </a:r>
            <a:endParaRPr sz="1800"/>
          </a:p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latin typeface="Arial"/>
                <a:ea typeface="Arial"/>
                <a:cs typeface="Arial"/>
                <a:sym typeface="Arial"/>
              </a:rPr>
              <a:t>Modelling method</a:t>
            </a:r>
            <a:endParaRPr sz="1800" u="sng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Apply 5-fold cross validation for feature selection on each model. Repeat this for multiple times and calculate the average to ensure randomness.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Choose the model with the highest accuracy and tune hyper parameters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3.1 Model Comaprision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75" y="1152426"/>
            <a:ext cx="7233050" cy="27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3.2 Hyper parameter tunning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GridSearch: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criteria: gini, entrophy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max_feature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min_sample_splits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min_sample_leafs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3.3 Final Performance</a:t>
            </a:r>
            <a:endParaRPr/>
          </a:p>
        </p:txBody>
      </p:sp>
      <p:pic>
        <p:nvPicPr>
          <p:cNvPr descr="图表, 条形图&#10;&#10;描述已自动生成"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788" y="1288750"/>
            <a:ext cx="5280425" cy="33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84%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" name="Google Shape;244;p36"/>
          <p:cNvSpPr txBox="1"/>
          <p:nvPr>
            <p:ph type="title"/>
          </p:nvPr>
        </p:nvSpPr>
        <p:spPr>
          <a:xfrm>
            <a:off x="477685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82</a:t>
            </a:r>
            <a:r>
              <a:rPr lang="zh-CN">
                <a:solidFill>
                  <a:schemeClr val="lt1"/>
                </a:solidFill>
              </a:rPr>
              <a:t>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36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On Validation Set</a:t>
            </a:r>
            <a:endParaRPr/>
          </a:p>
        </p:txBody>
      </p:sp>
      <p:sp>
        <p:nvSpPr>
          <p:cNvPr id="246" name="Google Shape;246;p36"/>
          <p:cNvSpPr txBox="1"/>
          <p:nvPr>
            <p:ph idx="1" type="subTitle"/>
          </p:nvPr>
        </p:nvSpPr>
        <p:spPr>
          <a:xfrm>
            <a:off x="477685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On Testing 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36"/>
          <p:cNvSpPr txBox="1"/>
          <p:nvPr>
            <p:ph type="title"/>
          </p:nvPr>
        </p:nvSpPr>
        <p:spPr>
          <a:xfrm>
            <a:off x="1154400" y="254025"/>
            <a:ext cx="6356400" cy="7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 Conclusion &amp; Discussion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 Conclusion and Discussion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Best model: Random Forest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removing the outliers and influential points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interaction terms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9990" t="0"/>
          <a:stretch/>
        </p:blipFill>
        <p:spPr>
          <a:xfrm>
            <a:off x="6045925" y="445025"/>
            <a:ext cx="2786375" cy="242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64400"/>
            <a:ext cx="5461198" cy="32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Overview(Sex &amp; Age)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0" y="1643700"/>
            <a:ext cx="5697775" cy="26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5920275" y="654300"/>
            <a:ext cx="3041100" cy="4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Female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Higher survival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Most of the women are 12 ~40 years old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There are some intervals like [0,10], [11,20]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	Maybe we can categorize ‘Age’ feature and let variables fall into each interval.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5821000" y="3058300"/>
            <a:ext cx="526200" cy="31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</a:t>
            </a:r>
            <a:r>
              <a:rPr lang="zh-CN"/>
              <a:t>(Sex &amp; Age)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0" y="1643700"/>
            <a:ext cx="5697775" cy="26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5920275" y="654300"/>
            <a:ext cx="3041100" cy="4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Male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Lower survival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Most of the men are 10 ~50 years old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There are also some intervals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	We can also try to categorize in male’s age.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</a:t>
            </a:r>
            <a:r>
              <a:rPr lang="zh-CN"/>
              <a:t>(Sex &amp; Age)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275" y="494675"/>
            <a:ext cx="3651025" cy="21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70200"/>
            <a:ext cx="6045875" cy="20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3028500" y="1336463"/>
            <a:ext cx="1886700" cy="1349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</a:t>
            </a:r>
            <a:r>
              <a:rPr lang="zh-CN"/>
              <a:t>(Sex &amp; Age)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542950" y="713900"/>
            <a:ext cx="3041100" cy="16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 each group, the survival rates are alomst equal.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Initial finding: Sex is a really important feature.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5125"/>
            <a:ext cx="4712650" cy="33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626275" y="3021025"/>
            <a:ext cx="3041100" cy="13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However, this step didn’t improve the result. We use the original data to keep the readability.</a:t>
            </a:r>
            <a:endParaRPr/>
          </a:p>
        </p:txBody>
      </p:sp>
      <p:cxnSp>
        <p:nvCxnSpPr>
          <p:cNvPr id="112" name="Google Shape;112;p19"/>
          <p:cNvCxnSpPr/>
          <p:nvPr/>
        </p:nvCxnSpPr>
        <p:spPr>
          <a:xfrm flipH="1" rot="10800000">
            <a:off x="5441375" y="2512200"/>
            <a:ext cx="3326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Overview(P Class)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29700"/>
            <a:ext cx="36766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075" y="738850"/>
            <a:ext cx="2194299" cy="15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475" y="3262238"/>
            <a:ext cx="20955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6096725" y="2472450"/>
            <a:ext cx="496500" cy="65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7665600" y="1280900"/>
            <a:ext cx="126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First Class photo from wiki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7665600" y="3465725"/>
            <a:ext cx="126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Third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Class photo from wiki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1.1 Data Overview(Fare)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90424"/>
            <a:ext cx="3037871" cy="20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5072900" y="335800"/>
            <a:ext cx="3714600" cy="13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We found that mean is just 32. However, some people’s fare were extremely high. Intersting fact is shown below.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475" y="1841325"/>
            <a:ext cx="4291350" cy="4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5">
            <a:alphaModFix/>
          </a:blip>
          <a:srcRect b="0" l="0" r="23792" t="0"/>
          <a:stretch/>
        </p:blipFill>
        <p:spPr>
          <a:xfrm>
            <a:off x="4713475" y="2510847"/>
            <a:ext cx="4291350" cy="41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5150" y="3965300"/>
            <a:ext cx="4529675" cy="8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433200" y="1798850"/>
            <a:ext cx="10170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maid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041700" y="2489163"/>
            <a:ext cx="1408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manservant</a:t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6910950" y="3068225"/>
            <a:ext cx="466800" cy="81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3349575" y="4142125"/>
            <a:ext cx="94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banker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